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napToGrid="0">
      <p:cViewPr varScale="1">
        <p:scale>
          <a:sx n="91" d="100"/>
          <a:sy n="91" d="100"/>
        </p:scale>
        <p:origin x="53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image" Target="../media/image4.jp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image" Target="../media/image4.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78D914-2557-4FCF-A228-474920BA2087}" type="doc">
      <dgm:prSet loTypeId="urn:microsoft.com/office/officeart/2005/8/layout/vList3" loCatId="list" qsTypeId="urn:microsoft.com/office/officeart/2005/8/quickstyle/simple1" qsCatId="simple" csTypeId="urn:microsoft.com/office/officeart/2005/8/colors/accent1_2" csCatId="accent1" phldr="1"/>
      <dgm:spPr/>
    </dgm:pt>
    <dgm:pt modelId="{2A5EA106-9FA4-4D55-AEDE-5671B2ACE6BE}">
      <dgm:prSet phldrT="[Text]" custT="1"/>
      <dgm:spPr/>
      <dgm:t>
        <a:bodyPr/>
        <a:lstStyle/>
        <a:p>
          <a:r>
            <a:rPr lang="en-US" sz="1400" dirty="0" smtClean="0"/>
            <a:t>Individuals were served in ARI’s 4 Group homes</a:t>
          </a:r>
          <a:endParaRPr lang="en-US" sz="1400" dirty="0"/>
        </a:p>
      </dgm:t>
    </dgm:pt>
    <dgm:pt modelId="{A6779955-EA1B-4E2A-AF08-316AE1029942}" type="parTrans" cxnId="{FC002BAC-15A3-4EFF-8389-1A656923B367}">
      <dgm:prSet/>
      <dgm:spPr/>
      <dgm:t>
        <a:bodyPr/>
        <a:lstStyle/>
        <a:p>
          <a:endParaRPr lang="en-US"/>
        </a:p>
      </dgm:t>
    </dgm:pt>
    <dgm:pt modelId="{CB331996-C997-48EE-9115-7D3448648A6F}" type="sibTrans" cxnId="{FC002BAC-15A3-4EFF-8389-1A656923B367}">
      <dgm:prSet/>
      <dgm:spPr/>
      <dgm:t>
        <a:bodyPr/>
        <a:lstStyle/>
        <a:p>
          <a:endParaRPr lang="en-US"/>
        </a:p>
      </dgm:t>
    </dgm:pt>
    <dgm:pt modelId="{1438C1E7-9539-400F-8B8C-DFBA030647C1}">
      <dgm:prSet phldrT="[Text]" custT="1"/>
      <dgm:spPr/>
      <dgm:t>
        <a:bodyPr/>
        <a:lstStyle/>
        <a:p>
          <a:r>
            <a:rPr lang="en-US" sz="1400" dirty="0" smtClean="0"/>
            <a:t>Individuals living independently  received In-Home Supports</a:t>
          </a:r>
          <a:endParaRPr lang="en-US" sz="1400" dirty="0"/>
        </a:p>
      </dgm:t>
    </dgm:pt>
    <dgm:pt modelId="{2A4B22D7-DAE2-48F3-A4CA-E5AD01A42671}" type="parTrans" cxnId="{CA4C1A0F-7501-44A4-9721-11781A18D324}">
      <dgm:prSet/>
      <dgm:spPr/>
      <dgm:t>
        <a:bodyPr/>
        <a:lstStyle/>
        <a:p>
          <a:endParaRPr lang="en-US"/>
        </a:p>
      </dgm:t>
    </dgm:pt>
    <dgm:pt modelId="{605597E6-36DE-4721-BFED-26520930A640}" type="sibTrans" cxnId="{CA4C1A0F-7501-44A4-9721-11781A18D324}">
      <dgm:prSet/>
      <dgm:spPr/>
      <dgm:t>
        <a:bodyPr/>
        <a:lstStyle/>
        <a:p>
          <a:endParaRPr lang="en-US"/>
        </a:p>
      </dgm:t>
    </dgm:pt>
    <dgm:pt modelId="{0172D4BD-8605-4740-8EFE-FA2DD4219D0B}">
      <dgm:prSet phldrT="[Text]" custT="1"/>
      <dgm:spPr/>
      <dgm:t>
        <a:bodyPr/>
        <a:lstStyle/>
        <a:p>
          <a:r>
            <a:rPr lang="en-US" sz="1400" dirty="0" smtClean="0"/>
            <a:t>Individuals took a private Coach Bus to the Big E Amusement Park </a:t>
          </a:r>
          <a:r>
            <a:rPr lang="en-US" sz="1400" smtClean="0"/>
            <a:t>in Springfield </a:t>
          </a:r>
          <a:r>
            <a:rPr lang="en-US" sz="1400" dirty="0" smtClean="0"/>
            <a:t>Mass</a:t>
          </a:r>
          <a:endParaRPr lang="en-US" sz="1400" dirty="0"/>
        </a:p>
      </dgm:t>
    </dgm:pt>
    <dgm:pt modelId="{CCBFBCB2-DAC1-43BF-A492-642D4514B2E5}" type="parTrans" cxnId="{1A1FCFAD-A5E9-486C-8497-3604DD5269FD}">
      <dgm:prSet/>
      <dgm:spPr/>
      <dgm:t>
        <a:bodyPr/>
        <a:lstStyle/>
        <a:p>
          <a:endParaRPr lang="en-US"/>
        </a:p>
      </dgm:t>
    </dgm:pt>
    <dgm:pt modelId="{D49F67C6-098F-473C-AE53-637D17F02FA6}" type="sibTrans" cxnId="{1A1FCFAD-A5E9-486C-8497-3604DD5269FD}">
      <dgm:prSet/>
      <dgm:spPr/>
      <dgm:t>
        <a:bodyPr/>
        <a:lstStyle/>
        <a:p>
          <a:endParaRPr lang="en-US"/>
        </a:p>
      </dgm:t>
    </dgm:pt>
    <dgm:pt modelId="{103E7592-62CC-4F86-8C47-6FE49EE112B6}" type="pres">
      <dgm:prSet presAssocID="{5078D914-2557-4FCF-A228-474920BA2087}" presName="linearFlow" presStyleCnt="0">
        <dgm:presLayoutVars>
          <dgm:dir/>
          <dgm:resizeHandles val="exact"/>
        </dgm:presLayoutVars>
      </dgm:prSet>
      <dgm:spPr/>
    </dgm:pt>
    <dgm:pt modelId="{84CFA6B6-F49F-44CA-B628-8AFCF159366F}" type="pres">
      <dgm:prSet presAssocID="{2A5EA106-9FA4-4D55-AEDE-5671B2ACE6BE}" presName="composite" presStyleCnt="0"/>
      <dgm:spPr/>
    </dgm:pt>
    <dgm:pt modelId="{02551AEF-5076-482C-846E-EF5ECA2AFC0E}" type="pres">
      <dgm:prSet presAssocID="{2A5EA106-9FA4-4D55-AEDE-5671B2ACE6BE}"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00616959-A24D-489D-985B-E387F7408C02}" type="pres">
      <dgm:prSet presAssocID="{2A5EA106-9FA4-4D55-AEDE-5671B2ACE6BE}" presName="txShp" presStyleLbl="node1" presStyleIdx="0" presStyleCnt="3">
        <dgm:presLayoutVars>
          <dgm:bulletEnabled val="1"/>
        </dgm:presLayoutVars>
      </dgm:prSet>
      <dgm:spPr/>
      <dgm:t>
        <a:bodyPr/>
        <a:lstStyle/>
        <a:p>
          <a:endParaRPr lang="en-US"/>
        </a:p>
      </dgm:t>
    </dgm:pt>
    <dgm:pt modelId="{04C5077B-0583-458B-94A1-967DC589C4D5}" type="pres">
      <dgm:prSet presAssocID="{CB331996-C997-48EE-9115-7D3448648A6F}" presName="spacing" presStyleCnt="0"/>
      <dgm:spPr/>
    </dgm:pt>
    <dgm:pt modelId="{2BC44E7B-0A29-46E4-BB0E-A07AC6441B7A}" type="pres">
      <dgm:prSet presAssocID="{1438C1E7-9539-400F-8B8C-DFBA030647C1}" presName="composite" presStyleCnt="0"/>
      <dgm:spPr/>
    </dgm:pt>
    <dgm:pt modelId="{8925AEC7-5C80-4E2B-A74A-0F665F93E948}" type="pres">
      <dgm:prSet presAssocID="{1438C1E7-9539-400F-8B8C-DFBA030647C1}"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dgm:spPr>
    </dgm:pt>
    <dgm:pt modelId="{11DCD5D3-488D-4A27-83D8-B4C21DF0F8E3}" type="pres">
      <dgm:prSet presAssocID="{1438C1E7-9539-400F-8B8C-DFBA030647C1}" presName="txShp" presStyleLbl="node1" presStyleIdx="1" presStyleCnt="3">
        <dgm:presLayoutVars>
          <dgm:bulletEnabled val="1"/>
        </dgm:presLayoutVars>
      </dgm:prSet>
      <dgm:spPr/>
      <dgm:t>
        <a:bodyPr/>
        <a:lstStyle/>
        <a:p>
          <a:endParaRPr lang="en-US"/>
        </a:p>
      </dgm:t>
    </dgm:pt>
    <dgm:pt modelId="{28AE5835-9A79-4255-9661-47F87AE6051E}" type="pres">
      <dgm:prSet presAssocID="{605597E6-36DE-4721-BFED-26520930A640}" presName="spacing" presStyleCnt="0"/>
      <dgm:spPr/>
    </dgm:pt>
    <dgm:pt modelId="{0C98BFF5-61F0-4B25-877A-940FB587A124}" type="pres">
      <dgm:prSet presAssocID="{0172D4BD-8605-4740-8EFE-FA2DD4219D0B}" presName="composite" presStyleCnt="0"/>
      <dgm:spPr/>
    </dgm:pt>
    <dgm:pt modelId="{33FFD400-1AD1-4DD7-B7B6-47AB9914F586}" type="pres">
      <dgm:prSet presAssocID="{0172D4BD-8605-4740-8EFE-FA2DD4219D0B}"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44000" r="-44000"/>
          </a:stretch>
        </a:blipFill>
      </dgm:spPr>
    </dgm:pt>
    <dgm:pt modelId="{64A8800D-72F1-49A6-915E-03DC406B8BE8}" type="pres">
      <dgm:prSet presAssocID="{0172D4BD-8605-4740-8EFE-FA2DD4219D0B}" presName="txShp" presStyleLbl="node1" presStyleIdx="2" presStyleCnt="3">
        <dgm:presLayoutVars>
          <dgm:bulletEnabled val="1"/>
        </dgm:presLayoutVars>
      </dgm:prSet>
      <dgm:spPr/>
      <dgm:t>
        <a:bodyPr/>
        <a:lstStyle/>
        <a:p>
          <a:endParaRPr lang="en-US"/>
        </a:p>
      </dgm:t>
    </dgm:pt>
  </dgm:ptLst>
  <dgm:cxnLst>
    <dgm:cxn modelId="{FC002BAC-15A3-4EFF-8389-1A656923B367}" srcId="{5078D914-2557-4FCF-A228-474920BA2087}" destId="{2A5EA106-9FA4-4D55-AEDE-5671B2ACE6BE}" srcOrd="0" destOrd="0" parTransId="{A6779955-EA1B-4E2A-AF08-316AE1029942}" sibTransId="{CB331996-C997-48EE-9115-7D3448648A6F}"/>
    <dgm:cxn modelId="{1A1FCFAD-A5E9-486C-8497-3604DD5269FD}" srcId="{5078D914-2557-4FCF-A228-474920BA2087}" destId="{0172D4BD-8605-4740-8EFE-FA2DD4219D0B}" srcOrd="2" destOrd="0" parTransId="{CCBFBCB2-DAC1-43BF-A492-642D4514B2E5}" sibTransId="{D49F67C6-098F-473C-AE53-637D17F02FA6}"/>
    <dgm:cxn modelId="{9776E867-346B-4A8E-93D2-5BD6514309FC}" type="presOf" srcId="{0172D4BD-8605-4740-8EFE-FA2DD4219D0B}" destId="{64A8800D-72F1-49A6-915E-03DC406B8BE8}" srcOrd="0" destOrd="0" presId="urn:microsoft.com/office/officeart/2005/8/layout/vList3"/>
    <dgm:cxn modelId="{CA4C1A0F-7501-44A4-9721-11781A18D324}" srcId="{5078D914-2557-4FCF-A228-474920BA2087}" destId="{1438C1E7-9539-400F-8B8C-DFBA030647C1}" srcOrd="1" destOrd="0" parTransId="{2A4B22D7-DAE2-48F3-A4CA-E5AD01A42671}" sibTransId="{605597E6-36DE-4721-BFED-26520930A640}"/>
    <dgm:cxn modelId="{48556A31-6DBF-44EE-8BC7-41E8E0F4F56D}" type="presOf" srcId="{2A5EA106-9FA4-4D55-AEDE-5671B2ACE6BE}" destId="{00616959-A24D-489D-985B-E387F7408C02}" srcOrd="0" destOrd="0" presId="urn:microsoft.com/office/officeart/2005/8/layout/vList3"/>
    <dgm:cxn modelId="{3E3105FF-9A29-4592-935B-85B173FEFF72}" type="presOf" srcId="{1438C1E7-9539-400F-8B8C-DFBA030647C1}" destId="{11DCD5D3-488D-4A27-83D8-B4C21DF0F8E3}" srcOrd="0" destOrd="0" presId="urn:microsoft.com/office/officeart/2005/8/layout/vList3"/>
    <dgm:cxn modelId="{126B224A-2AEC-4AF9-9495-DE5CFCA591FB}" type="presOf" srcId="{5078D914-2557-4FCF-A228-474920BA2087}" destId="{103E7592-62CC-4F86-8C47-6FE49EE112B6}" srcOrd="0" destOrd="0" presId="urn:microsoft.com/office/officeart/2005/8/layout/vList3"/>
    <dgm:cxn modelId="{F22AE46D-8A05-48E6-84B5-417C1734F617}" type="presParOf" srcId="{103E7592-62CC-4F86-8C47-6FE49EE112B6}" destId="{84CFA6B6-F49F-44CA-B628-8AFCF159366F}" srcOrd="0" destOrd="0" presId="urn:microsoft.com/office/officeart/2005/8/layout/vList3"/>
    <dgm:cxn modelId="{A3469FB2-D425-4807-9AA3-65BFA4E99A77}" type="presParOf" srcId="{84CFA6B6-F49F-44CA-B628-8AFCF159366F}" destId="{02551AEF-5076-482C-846E-EF5ECA2AFC0E}" srcOrd="0" destOrd="0" presId="urn:microsoft.com/office/officeart/2005/8/layout/vList3"/>
    <dgm:cxn modelId="{7D37166E-A842-47CD-8B35-12AB8247CB1B}" type="presParOf" srcId="{84CFA6B6-F49F-44CA-B628-8AFCF159366F}" destId="{00616959-A24D-489D-985B-E387F7408C02}" srcOrd="1" destOrd="0" presId="urn:microsoft.com/office/officeart/2005/8/layout/vList3"/>
    <dgm:cxn modelId="{2472EA52-0082-4B57-8535-60BE290B3428}" type="presParOf" srcId="{103E7592-62CC-4F86-8C47-6FE49EE112B6}" destId="{04C5077B-0583-458B-94A1-967DC589C4D5}" srcOrd="1" destOrd="0" presId="urn:microsoft.com/office/officeart/2005/8/layout/vList3"/>
    <dgm:cxn modelId="{8AB52220-CD97-4F60-82F0-F124C2CE290E}" type="presParOf" srcId="{103E7592-62CC-4F86-8C47-6FE49EE112B6}" destId="{2BC44E7B-0A29-46E4-BB0E-A07AC6441B7A}" srcOrd="2" destOrd="0" presId="urn:microsoft.com/office/officeart/2005/8/layout/vList3"/>
    <dgm:cxn modelId="{CEDBF167-EC40-4E4E-8196-F3D42751A647}" type="presParOf" srcId="{2BC44E7B-0A29-46E4-BB0E-A07AC6441B7A}" destId="{8925AEC7-5C80-4E2B-A74A-0F665F93E948}" srcOrd="0" destOrd="0" presId="urn:microsoft.com/office/officeart/2005/8/layout/vList3"/>
    <dgm:cxn modelId="{C2C69B15-95F4-4F4F-B169-C31B4E82AB87}" type="presParOf" srcId="{2BC44E7B-0A29-46E4-BB0E-A07AC6441B7A}" destId="{11DCD5D3-488D-4A27-83D8-B4C21DF0F8E3}" srcOrd="1" destOrd="0" presId="urn:microsoft.com/office/officeart/2005/8/layout/vList3"/>
    <dgm:cxn modelId="{72B5AABE-0518-42B4-A606-A43CC131A4BC}" type="presParOf" srcId="{103E7592-62CC-4F86-8C47-6FE49EE112B6}" destId="{28AE5835-9A79-4255-9661-47F87AE6051E}" srcOrd="3" destOrd="0" presId="urn:microsoft.com/office/officeart/2005/8/layout/vList3"/>
    <dgm:cxn modelId="{634EF88C-CAEC-4D5B-988E-E66B07C34139}" type="presParOf" srcId="{103E7592-62CC-4F86-8C47-6FE49EE112B6}" destId="{0C98BFF5-61F0-4B25-877A-940FB587A124}" srcOrd="4" destOrd="0" presId="urn:microsoft.com/office/officeart/2005/8/layout/vList3"/>
    <dgm:cxn modelId="{F6B7E495-87C4-4E29-A459-12464FFF59C8}" type="presParOf" srcId="{0C98BFF5-61F0-4B25-877A-940FB587A124}" destId="{33FFD400-1AD1-4DD7-B7B6-47AB9914F586}" srcOrd="0" destOrd="0" presId="urn:microsoft.com/office/officeart/2005/8/layout/vList3"/>
    <dgm:cxn modelId="{6E4AB38A-77FC-4739-8DD3-B9C83D7D6D1B}" type="presParOf" srcId="{0C98BFF5-61F0-4B25-877A-940FB587A124}" destId="{64A8800D-72F1-49A6-915E-03DC406B8BE8}"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616959-A24D-489D-985B-E387F7408C02}">
      <dsp:nvSpPr>
        <dsp:cNvPr id="0" name=""/>
        <dsp:cNvSpPr/>
      </dsp:nvSpPr>
      <dsp:spPr>
        <a:xfrm rot="10800000">
          <a:off x="873023" y="541308"/>
          <a:ext cx="2310688" cy="1164031"/>
        </a:xfrm>
        <a:prstGeom prst="homePlat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3305" tIns="53340" rIns="99568" bIns="53340" numCol="1" spcCol="1270" anchor="ctr" anchorCtr="0">
          <a:noAutofit/>
        </a:bodyPr>
        <a:lstStyle/>
        <a:p>
          <a:pPr lvl="0" algn="ctr" defTabSz="622300">
            <a:lnSpc>
              <a:spcPct val="90000"/>
            </a:lnSpc>
            <a:spcBef>
              <a:spcPct val="0"/>
            </a:spcBef>
            <a:spcAft>
              <a:spcPct val="35000"/>
            </a:spcAft>
          </a:pPr>
          <a:r>
            <a:rPr lang="en-US" sz="1400" kern="1200" dirty="0" smtClean="0"/>
            <a:t>Individuals were served in ARI’s 4 Group homes</a:t>
          </a:r>
          <a:endParaRPr lang="en-US" sz="1400" kern="1200" dirty="0"/>
        </a:p>
      </dsp:txBody>
      <dsp:txXfrm rot="10800000">
        <a:off x="1164031" y="541308"/>
        <a:ext cx="2019680" cy="1164031"/>
      </dsp:txXfrm>
    </dsp:sp>
    <dsp:sp modelId="{02551AEF-5076-482C-846E-EF5ECA2AFC0E}">
      <dsp:nvSpPr>
        <dsp:cNvPr id="0" name=""/>
        <dsp:cNvSpPr/>
      </dsp:nvSpPr>
      <dsp:spPr>
        <a:xfrm>
          <a:off x="291007" y="541308"/>
          <a:ext cx="1164031" cy="116403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DCD5D3-488D-4A27-83D8-B4C21DF0F8E3}">
      <dsp:nvSpPr>
        <dsp:cNvPr id="0" name=""/>
        <dsp:cNvSpPr/>
      </dsp:nvSpPr>
      <dsp:spPr>
        <a:xfrm rot="10800000">
          <a:off x="873023" y="2052811"/>
          <a:ext cx="2310688" cy="1164031"/>
        </a:xfrm>
        <a:prstGeom prst="homePlat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3305" tIns="53340" rIns="99568" bIns="53340" numCol="1" spcCol="1270" anchor="ctr" anchorCtr="0">
          <a:noAutofit/>
        </a:bodyPr>
        <a:lstStyle/>
        <a:p>
          <a:pPr lvl="0" algn="ctr" defTabSz="622300">
            <a:lnSpc>
              <a:spcPct val="90000"/>
            </a:lnSpc>
            <a:spcBef>
              <a:spcPct val="0"/>
            </a:spcBef>
            <a:spcAft>
              <a:spcPct val="35000"/>
            </a:spcAft>
          </a:pPr>
          <a:r>
            <a:rPr lang="en-US" sz="1400" kern="1200" dirty="0" smtClean="0"/>
            <a:t>Individuals living independently  received In-Home Supports</a:t>
          </a:r>
          <a:endParaRPr lang="en-US" sz="1400" kern="1200" dirty="0"/>
        </a:p>
      </dsp:txBody>
      <dsp:txXfrm rot="10800000">
        <a:off x="1164031" y="2052811"/>
        <a:ext cx="2019680" cy="1164031"/>
      </dsp:txXfrm>
    </dsp:sp>
    <dsp:sp modelId="{8925AEC7-5C80-4E2B-A74A-0F665F93E948}">
      <dsp:nvSpPr>
        <dsp:cNvPr id="0" name=""/>
        <dsp:cNvSpPr/>
      </dsp:nvSpPr>
      <dsp:spPr>
        <a:xfrm>
          <a:off x="291007" y="2052811"/>
          <a:ext cx="1164031" cy="116403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A8800D-72F1-49A6-915E-03DC406B8BE8}">
      <dsp:nvSpPr>
        <dsp:cNvPr id="0" name=""/>
        <dsp:cNvSpPr/>
      </dsp:nvSpPr>
      <dsp:spPr>
        <a:xfrm rot="10800000">
          <a:off x="873023" y="3564314"/>
          <a:ext cx="2310688" cy="1164031"/>
        </a:xfrm>
        <a:prstGeom prst="homePlat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3305" tIns="53340" rIns="99568" bIns="53340" numCol="1" spcCol="1270" anchor="ctr" anchorCtr="0">
          <a:noAutofit/>
        </a:bodyPr>
        <a:lstStyle/>
        <a:p>
          <a:pPr lvl="0" algn="ctr" defTabSz="622300">
            <a:lnSpc>
              <a:spcPct val="90000"/>
            </a:lnSpc>
            <a:spcBef>
              <a:spcPct val="0"/>
            </a:spcBef>
            <a:spcAft>
              <a:spcPct val="35000"/>
            </a:spcAft>
          </a:pPr>
          <a:r>
            <a:rPr lang="en-US" sz="1400" kern="1200" dirty="0" smtClean="0"/>
            <a:t>Individuals took a private Coach Bus to the Big E Amusement Park </a:t>
          </a:r>
          <a:r>
            <a:rPr lang="en-US" sz="1400" kern="1200" smtClean="0"/>
            <a:t>in Springfield </a:t>
          </a:r>
          <a:r>
            <a:rPr lang="en-US" sz="1400" kern="1200" dirty="0" smtClean="0"/>
            <a:t>Mass</a:t>
          </a:r>
          <a:endParaRPr lang="en-US" sz="1400" kern="1200" dirty="0"/>
        </a:p>
      </dsp:txBody>
      <dsp:txXfrm rot="10800000">
        <a:off x="1164031" y="3564314"/>
        <a:ext cx="2019680" cy="1164031"/>
      </dsp:txXfrm>
    </dsp:sp>
    <dsp:sp modelId="{33FFD400-1AD1-4DD7-B7B6-47AB9914F586}">
      <dsp:nvSpPr>
        <dsp:cNvPr id="0" name=""/>
        <dsp:cNvSpPr/>
      </dsp:nvSpPr>
      <dsp:spPr>
        <a:xfrm>
          <a:off x="291007" y="3564314"/>
          <a:ext cx="1164031" cy="116403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44000" r="-44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12/15/2021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12/15/2021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12/15/2021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12/15/2021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12/15/2021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12/15/2021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12/15/2021</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12/15/2021</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12/15/2021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12/15/2021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12/15/2021</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12/15/2021</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2193" y="857014"/>
            <a:ext cx="7315200" cy="2832681"/>
          </a:xfrm>
          <a:solidFill>
            <a:schemeClr val="accent2"/>
          </a:solidFill>
          <a:ln>
            <a:solidFill>
              <a:schemeClr val="accent2"/>
            </a:solidFill>
          </a:ln>
        </p:spPr>
        <p:txBody>
          <a:bodyPr>
            <a:normAutofit fontScale="90000"/>
          </a:bodyPr>
          <a:lstStyle/>
          <a:p>
            <a:pPr algn="ctr"/>
            <a:r>
              <a:rPr lang="en-US" dirty="0" smtClean="0"/>
              <a:t>2021</a:t>
            </a:r>
            <a:br>
              <a:rPr lang="en-US" dirty="0" smtClean="0"/>
            </a:br>
            <a:r>
              <a:rPr lang="en-US" sz="6000" b="1" dirty="0" smtClean="0"/>
              <a:t>BY THE NUMBERS</a:t>
            </a:r>
            <a:r>
              <a:rPr lang="en-US" dirty="0" smtClean="0"/>
              <a:t/>
            </a:r>
            <a:br>
              <a:rPr lang="en-US" dirty="0" smtClean="0"/>
            </a:br>
            <a:r>
              <a:rPr lang="en-US" sz="2400" dirty="0" smtClean="0"/>
              <a:t>www.arict.org</a:t>
            </a:r>
            <a:r>
              <a:rPr lang="en-US" sz="1200" dirty="0" smtClean="0"/>
              <a:t> </a:t>
            </a:r>
            <a:r>
              <a:rPr lang="en-US" dirty="0"/>
              <a:t/>
            </a:r>
            <a:br>
              <a:rPr lang="en-US" dirty="0"/>
            </a:b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7826" y="3184070"/>
            <a:ext cx="3772203" cy="3673929"/>
          </a:xfrm>
          <a:prstGeom prst="rect">
            <a:avLst/>
          </a:prstGeom>
        </p:spPr>
      </p:pic>
    </p:spTree>
    <p:extLst>
      <p:ext uri="{BB962C8B-B14F-4D97-AF65-F5344CB8AC3E}">
        <p14:creationId xmlns:p14="http://schemas.microsoft.com/office/powerpoint/2010/main" val="3186210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sz="4000" b="1" dirty="0" smtClean="0"/>
              <a:t>THE </a:t>
            </a:r>
            <a:br>
              <a:rPr lang="en-US" sz="4000" b="1" dirty="0" smtClean="0"/>
            </a:br>
            <a:r>
              <a:rPr lang="en-US" sz="4000" b="1" dirty="0" smtClean="0"/>
              <a:t>HEALTH</a:t>
            </a:r>
            <a:br>
              <a:rPr lang="en-US" sz="4000" b="1" dirty="0" smtClean="0"/>
            </a:br>
            <a:r>
              <a:rPr lang="en-US" sz="4000" b="1" dirty="0" smtClean="0"/>
              <a:t>AND</a:t>
            </a:r>
            <a:br>
              <a:rPr lang="en-US" sz="4000" b="1" dirty="0" smtClean="0"/>
            </a:br>
            <a:r>
              <a:rPr lang="en-US" sz="4000" b="1" dirty="0" smtClean="0"/>
              <a:t>SAFETY</a:t>
            </a:r>
            <a:br>
              <a:rPr lang="en-US" sz="4000" b="1" dirty="0" smtClean="0"/>
            </a:br>
            <a:r>
              <a:rPr lang="en-US" sz="4000" b="1" dirty="0" smtClean="0"/>
              <a:t>of those we serve</a:t>
            </a:r>
            <a:br>
              <a:rPr lang="en-US" sz="4000" b="1"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endParaRPr lang="en-US" dirty="0"/>
          </a:p>
        </p:txBody>
      </p:sp>
      <p:sp>
        <p:nvSpPr>
          <p:cNvPr id="3" name="Content Placeholder 2"/>
          <p:cNvSpPr>
            <a:spLocks noGrp="1"/>
          </p:cNvSpPr>
          <p:nvPr>
            <p:ph sz="half" idx="1"/>
          </p:nvPr>
        </p:nvSpPr>
        <p:spPr>
          <a:solidFill>
            <a:schemeClr val="accent2"/>
          </a:solidFill>
        </p:spPr>
        <p:txBody>
          <a:bodyPr>
            <a:normAutofit/>
          </a:bodyPr>
          <a:lstStyle/>
          <a:p>
            <a:pPr marL="0" indent="0" algn="ctr">
              <a:buNone/>
            </a:pPr>
            <a:endParaRPr lang="en-US" b="1" dirty="0" smtClean="0"/>
          </a:p>
          <a:p>
            <a:pPr marL="0" indent="0" algn="ctr">
              <a:buNone/>
            </a:pPr>
            <a:endParaRPr lang="en-US" b="1" dirty="0"/>
          </a:p>
          <a:p>
            <a:pPr marL="0" indent="0" algn="ctr">
              <a:buNone/>
            </a:pPr>
            <a:endParaRPr lang="en-US" b="1" dirty="0" smtClean="0"/>
          </a:p>
          <a:p>
            <a:pPr marL="0" indent="0" algn="ctr">
              <a:buNone/>
            </a:pPr>
            <a:endParaRPr lang="en-US" b="1" dirty="0"/>
          </a:p>
          <a:p>
            <a:pPr marL="0" indent="0" algn="ctr">
              <a:buNone/>
            </a:pPr>
            <a:endParaRPr lang="en-US" b="1" dirty="0" smtClean="0"/>
          </a:p>
          <a:p>
            <a:pPr marL="0" indent="0" algn="ctr">
              <a:buNone/>
            </a:pPr>
            <a:r>
              <a:rPr lang="en-US" b="1" dirty="0" smtClean="0"/>
              <a:t>COVID </a:t>
            </a:r>
            <a:r>
              <a:rPr lang="en-US" b="1" dirty="0" smtClean="0"/>
              <a:t>Shots administered to 43 of our individuals. </a:t>
            </a:r>
          </a:p>
          <a:p>
            <a:pPr marL="0" indent="0" algn="ctr">
              <a:buNone/>
            </a:pPr>
            <a:endParaRPr lang="en-US" b="1" dirty="0" smtClean="0"/>
          </a:p>
          <a:p>
            <a:pPr marL="0" indent="0">
              <a:buNone/>
            </a:pPr>
            <a:endParaRPr lang="en-US" b="1" dirty="0" smtClean="0"/>
          </a:p>
          <a:p>
            <a:pPr marL="0" indent="0">
              <a:buNone/>
            </a:pPr>
            <a:r>
              <a:rPr lang="en-US" b="1" dirty="0" smtClean="0"/>
              <a:t>Appointments           completed by our            medical Staff:</a:t>
            </a:r>
            <a:endParaRPr lang="en-US" dirty="0" smtClean="0"/>
          </a:p>
          <a:p>
            <a:pPr marL="0" indent="0" algn="ctr">
              <a:buNone/>
            </a:pPr>
            <a:endParaRPr lang="en-US" dirty="0"/>
          </a:p>
          <a:p>
            <a:pPr marL="0" indent="0" algn="ctr">
              <a:lnSpc>
                <a:spcPct val="100000"/>
              </a:lnSpc>
              <a:buNone/>
            </a:pPr>
            <a:endParaRPr lang="en-US" dirty="0"/>
          </a:p>
        </p:txBody>
      </p:sp>
      <p:sp>
        <p:nvSpPr>
          <p:cNvPr id="4" name="Content Placeholder 3"/>
          <p:cNvSpPr>
            <a:spLocks noGrp="1"/>
          </p:cNvSpPr>
          <p:nvPr>
            <p:ph sz="half" idx="2"/>
          </p:nvPr>
        </p:nvSpPr>
        <p:spPr>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b="1" dirty="0">
              <a:solidFill>
                <a:schemeClr val="bg1"/>
              </a:solidFill>
            </a:endParaRPr>
          </a:p>
          <a:p>
            <a:pPr marL="0" indent="0">
              <a:buNone/>
            </a:pPr>
            <a:endParaRPr lang="en-US" b="1" dirty="0" smtClean="0">
              <a:solidFill>
                <a:schemeClr val="bg1"/>
              </a:solidFill>
            </a:endParaRPr>
          </a:p>
          <a:p>
            <a:pPr marL="0" indent="0">
              <a:buNone/>
            </a:pPr>
            <a:endParaRPr lang="en-US" sz="2400" b="1" dirty="0" smtClean="0">
              <a:solidFill>
                <a:schemeClr val="bg1"/>
              </a:solidFill>
            </a:endParaRPr>
          </a:p>
          <a:p>
            <a:pPr marL="0" indent="0" algn="r">
              <a:buNone/>
            </a:pPr>
            <a:r>
              <a:rPr lang="en-US" b="1" dirty="0" smtClean="0">
                <a:solidFill>
                  <a:schemeClr val="bg1"/>
                </a:solidFill>
              </a:rPr>
              <a:t>Individuals received ongoing medical services</a:t>
            </a:r>
            <a:r>
              <a:rPr lang="en-US" sz="2400" b="1" dirty="0" smtClean="0">
                <a:solidFill>
                  <a:schemeClr val="bg1"/>
                </a:solidFill>
              </a:rPr>
              <a:t>.</a:t>
            </a:r>
          </a:p>
          <a:p>
            <a:pPr marL="0" indent="0">
              <a:buNone/>
            </a:pPr>
            <a:endParaRPr lang="en-US" b="1" dirty="0">
              <a:solidFill>
                <a:schemeClr val="bg1"/>
              </a:solidFill>
            </a:endParaRPr>
          </a:p>
          <a:p>
            <a:pPr algn="ctr"/>
            <a:endParaRPr lang="en-US" b="1" dirty="0">
              <a:solidFill>
                <a:schemeClr val="bg1"/>
              </a:solidFill>
            </a:endParaRPr>
          </a:p>
        </p:txBody>
      </p:sp>
      <p:sp>
        <p:nvSpPr>
          <p:cNvPr id="5" name="5-Point Star 4"/>
          <p:cNvSpPr/>
          <p:nvPr/>
        </p:nvSpPr>
        <p:spPr>
          <a:xfrm>
            <a:off x="4278086" y="1123836"/>
            <a:ext cx="1845128" cy="178264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123</a:t>
            </a:r>
            <a:endParaRPr lang="en-US" sz="2800" b="1" dirty="0"/>
          </a:p>
        </p:txBody>
      </p:sp>
      <p:sp>
        <p:nvSpPr>
          <p:cNvPr id="6" name="Oval 5"/>
          <p:cNvSpPr/>
          <p:nvPr/>
        </p:nvSpPr>
        <p:spPr>
          <a:xfrm>
            <a:off x="9617529" y="1123837"/>
            <a:ext cx="1551216"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4</a:t>
            </a:r>
            <a:r>
              <a:rPr lang="en-US" sz="2800" b="1" dirty="0"/>
              <a:t>6</a:t>
            </a:r>
          </a:p>
        </p:txBody>
      </p:sp>
      <p:sp>
        <p:nvSpPr>
          <p:cNvPr id="8" name="Cross 7"/>
          <p:cNvSpPr/>
          <p:nvPr/>
        </p:nvSpPr>
        <p:spPr>
          <a:xfrm>
            <a:off x="5922047" y="4392386"/>
            <a:ext cx="1420585" cy="1332634"/>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1,147</a:t>
            </a:r>
            <a:endParaRPr lang="en-US" sz="2800" b="1" dirty="0"/>
          </a:p>
        </p:txBody>
      </p:sp>
    </p:spTree>
    <p:extLst>
      <p:ext uri="{BB962C8B-B14F-4D97-AF65-F5344CB8AC3E}">
        <p14:creationId xmlns:p14="http://schemas.microsoft.com/office/powerpoint/2010/main" val="32999615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THE COMFORTS OF HOME</a:t>
            </a:r>
            <a:r>
              <a:rPr lang="en-US" sz="4000" b="1" dirty="0" smtClean="0"/>
              <a:t/>
            </a:r>
            <a:br>
              <a:rPr lang="en-US" sz="4000" b="1" dirty="0" smtClean="0"/>
            </a:br>
            <a:r>
              <a:rPr lang="en-US" sz="2800" b="1" dirty="0" smtClean="0"/>
              <a:t>…And enjoyment of getting out and about again!</a:t>
            </a:r>
            <a:r>
              <a:rPr lang="en-US" sz="2800" i="1" dirty="0" smtClean="0"/>
              <a:t/>
            </a:r>
            <a:br>
              <a:rPr lang="en-US" sz="2800" i="1" dirty="0" smtClean="0"/>
            </a:br>
            <a:r>
              <a:rPr lang="en-US" dirty="0"/>
              <a:t/>
            </a:r>
            <a:br>
              <a:rPr lang="en-US" dirty="0"/>
            </a:br>
            <a:r>
              <a:rPr lang="en-US" sz="2000" b="1" dirty="0" smtClean="0"/>
              <a:t/>
            </a:r>
            <a:br>
              <a:rPr lang="en-US" sz="2000" b="1" dirty="0" smtClean="0"/>
            </a:br>
            <a:r>
              <a:rPr lang="en-US" sz="2000" b="1" dirty="0" smtClean="0"/>
              <a:t>Residential Services</a:t>
            </a:r>
            <a:r>
              <a:rPr lang="en-US" sz="1800" dirty="0"/>
              <a:t/>
            </a:r>
            <a:br>
              <a:rPr lang="en-US" sz="1800" dirty="0"/>
            </a:br>
            <a:endParaRPr lang="en-US" sz="1600" dirty="0"/>
          </a:p>
        </p:txBody>
      </p:sp>
      <p:sp>
        <p:nvSpPr>
          <p:cNvPr id="4" name="Content Placeholder 3"/>
          <p:cNvSpPr>
            <a:spLocks noGrp="1"/>
          </p:cNvSpPr>
          <p:nvPr>
            <p:ph sz="half" idx="2"/>
          </p:nvPr>
        </p:nvSpPr>
        <p:spPr>
          <a:solidFill>
            <a:schemeClr val="accent2"/>
          </a:solidFill>
        </p:spPr>
        <p:txBody>
          <a:bodyPr>
            <a:normAutofit/>
          </a:bodyPr>
          <a:lstStyle/>
          <a:p>
            <a:pPr marL="0" indent="0" algn="r">
              <a:buNone/>
            </a:pPr>
            <a:r>
              <a:rPr lang="en-US" dirty="0" smtClean="0">
                <a:solidFill>
                  <a:srgbClr val="0070C0"/>
                </a:solidFill>
              </a:rPr>
              <a:t>            </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477986" y="868680"/>
            <a:ext cx="4340134" cy="5238206"/>
          </a:xfrm>
          <a:solidFill>
            <a:srgbClr val="FFC000"/>
          </a:solidFill>
        </p:spPr>
      </p:pic>
      <p:graphicFrame>
        <p:nvGraphicFramePr>
          <p:cNvPr id="16" name="Diagram 15"/>
          <p:cNvGraphicFramePr/>
          <p:nvPr>
            <p:extLst>
              <p:ext uri="{D42A27DB-BD31-4B8C-83A1-F6EECF244321}">
                <p14:modId xmlns:p14="http://schemas.microsoft.com/office/powerpoint/2010/main" val="537376278"/>
              </p:ext>
            </p:extLst>
          </p:nvPr>
        </p:nvGraphicFramePr>
        <p:xfrm>
          <a:off x="7818120" y="719666"/>
          <a:ext cx="3474720" cy="52696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721953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a:t/>
            </a:r>
            <a:br>
              <a:rPr lang="en-US" b="1" dirty="0"/>
            </a:br>
            <a:r>
              <a:rPr lang="en-US" b="1" dirty="0" smtClean="0"/>
              <a:t/>
            </a:r>
            <a:br>
              <a:rPr lang="en-US" b="1" dirty="0" smtClean="0"/>
            </a:br>
            <a:r>
              <a:rPr lang="en-US" sz="4000" b="1" dirty="0" smtClean="0"/>
              <a:t>DAY SERVICES</a:t>
            </a:r>
            <a:r>
              <a:rPr lang="en-US" dirty="0" smtClean="0"/>
              <a:t/>
            </a:r>
            <a:br>
              <a:rPr lang="en-US" dirty="0" smtClean="0"/>
            </a:br>
            <a:r>
              <a:rPr lang="en-US" sz="2000" i="1" dirty="0" smtClean="0"/>
              <a:t>Friends</a:t>
            </a:r>
            <a:r>
              <a:rPr lang="en-US" sz="2000" i="1" dirty="0"/>
              <a:t>, </a:t>
            </a:r>
            <a:r>
              <a:rPr lang="en-US" sz="2000" i="1" dirty="0" smtClean="0"/>
              <a:t>fun, skills</a:t>
            </a:r>
            <a:r>
              <a:rPr lang="en-US" sz="2000" i="1" dirty="0"/>
              <a:t>, </a:t>
            </a:r>
            <a:r>
              <a:rPr lang="en-US" sz="2000" i="1" dirty="0" smtClean="0"/>
              <a:t>crafts</a:t>
            </a:r>
            <a:r>
              <a:rPr lang="en-US" sz="2000" i="1" dirty="0"/>
              <a:t>, c</a:t>
            </a:r>
            <a:r>
              <a:rPr lang="en-US" sz="2000" i="1" dirty="0" smtClean="0"/>
              <a:t>omputer labs, Job </a:t>
            </a:r>
            <a:r>
              <a:rPr lang="en-US" sz="2000" i="1" dirty="0"/>
              <a:t>T</a:t>
            </a:r>
            <a:r>
              <a:rPr lang="en-US" sz="2000" i="1" dirty="0" smtClean="0"/>
              <a:t>raining, Educational projects, trips to the library, walks in the park, cooking classes, Zumba….</a:t>
            </a:r>
            <a:r>
              <a:rPr lang="en-US" dirty="0"/>
              <a:t/>
            </a:r>
            <a:br>
              <a:rPr lang="en-US" dirty="0"/>
            </a:br>
            <a:r>
              <a:rPr lang="en-US" dirty="0" smtClean="0"/>
              <a:t/>
            </a:r>
            <a:br>
              <a:rPr lang="en-US" dirty="0" smtClean="0"/>
            </a:br>
            <a:r>
              <a:rPr lang="en-US" dirty="0"/>
              <a:t/>
            </a:r>
            <a:br>
              <a:rPr lang="en-US" dirty="0"/>
            </a:br>
            <a:r>
              <a:rPr lang="en-US" sz="1600" dirty="0" smtClean="0"/>
              <a:t>ARI’s Day Services returned to full operations on June 7, 2021. Prior to that Zoom activities were offered to individuals living in the CLAs or at home with family.</a:t>
            </a:r>
            <a:r>
              <a:rPr lang="en-US" dirty="0" smtClean="0"/>
              <a:t/>
            </a:r>
            <a:br>
              <a:rPr lang="en-US" dirty="0" smtClean="0"/>
            </a:br>
            <a:r>
              <a:rPr lang="en-US" dirty="0"/>
              <a:t/>
            </a:r>
            <a:br>
              <a:rPr lang="en-US" dirty="0"/>
            </a:br>
            <a:r>
              <a:rPr lang="en-US" dirty="0" smtClean="0"/>
              <a:t/>
            </a:r>
            <a:br>
              <a:rPr lang="en-US" dirty="0" smtClean="0"/>
            </a:br>
            <a:endParaRPr lang="en-US" dirty="0"/>
          </a:p>
        </p:txBody>
      </p:sp>
      <p:sp>
        <p:nvSpPr>
          <p:cNvPr id="4" name="Content Placeholder 3"/>
          <p:cNvSpPr>
            <a:spLocks noGrp="1"/>
          </p:cNvSpPr>
          <p:nvPr>
            <p:ph sz="half" idx="2"/>
          </p:nvPr>
        </p:nvSpPr>
        <p:spPr>
          <a:solidFill>
            <a:srgbClr val="FFC000"/>
          </a:solidFill>
        </p:spPr>
        <p:txBody>
          <a:bodyPr>
            <a:normAutofit lnSpcReduction="10000"/>
          </a:bodyPr>
          <a:lstStyle/>
          <a:p>
            <a:pPr marL="0" indent="0">
              <a:buNone/>
            </a:pPr>
            <a:r>
              <a:rPr lang="en-US" sz="1600" dirty="0" smtClean="0"/>
              <a:t>                                                                                </a:t>
            </a:r>
            <a:r>
              <a:rPr lang="en-US" sz="1600" dirty="0"/>
              <a:t> </a:t>
            </a:r>
            <a:r>
              <a:rPr lang="en-US" sz="1600" dirty="0" smtClean="0"/>
              <a:t>          </a:t>
            </a:r>
          </a:p>
          <a:p>
            <a:pPr marL="0" indent="0" algn="ctr">
              <a:buNone/>
            </a:pPr>
            <a:endParaRPr lang="en-US" sz="1600" dirty="0" smtClean="0"/>
          </a:p>
          <a:p>
            <a:pPr marL="0" indent="0" algn="ctr">
              <a:buNone/>
            </a:pPr>
            <a:r>
              <a:rPr lang="en-US" sz="1600" dirty="0" smtClean="0"/>
              <a:t>Individuals in Day Service Options or Individualized Day Programs</a:t>
            </a:r>
          </a:p>
          <a:p>
            <a:pPr marL="0" indent="0" algn="ctr">
              <a:buNone/>
            </a:pPr>
            <a:endParaRPr lang="en-US" sz="2100" dirty="0" smtClean="0"/>
          </a:p>
          <a:p>
            <a:pPr marL="0" indent="0" algn="ctr">
              <a:buNone/>
            </a:pPr>
            <a:endParaRPr lang="en-US" sz="2100" dirty="0" smtClean="0"/>
          </a:p>
          <a:p>
            <a:pPr marL="0" indent="0" algn="ctr">
              <a:buNone/>
            </a:pPr>
            <a:endParaRPr lang="en-US" sz="1800" dirty="0" smtClean="0"/>
          </a:p>
          <a:p>
            <a:pPr marL="0" indent="0" algn="ctr">
              <a:buNone/>
            </a:pPr>
            <a:r>
              <a:rPr lang="en-US" sz="1600" dirty="0" smtClean="0"/>
              <a:t>Individuals  in our Group Supported Employment or competitive part-time positions</a:t>
            </a:r>
          </a:p>
          <a:p>
            <a:endParaRPr lang="en-US" sz="1600" dirty="0" smtClean="0"/>
          </a:p>
          <a:p>
            <a:endParaRPr lang="en-US" sz="1800" dirty="0" smtClean="0"/>
          </a:p>
          <a:p>
            <a:endParaRPr lang="en-US" sz="1600" dirty="0" smtClean="0"/>
          </a:p>
          <a:p>
            <a:r>
              <a:rPr lang="en-US" sz="1600" dirty="0" smtClean="0"/>
              <a:t>Have volunteer placements at Stamford Hospital, New Covenant </a:t>
            </a:r>
            <a:r>
              <a:rPr lang="en-US" sz="1600" dirty="0" smtClean="0"/>
              <a:t>Center </a:t>
            </a:r>
            <a:r>
              <a:rPr lang="en-US" sz="1600" dirty="0" smtClean="0"/>
              <a:t>and Stamford Food Bank</a:t>
            </a:r>
            <a:endParaRPr lang="en-US" sz="1600" dirty="0"/>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429000" y="762217"/>
            <a:ext cx="4389120" cy="5227103"/>
          </a:xfrm>
        </p:spPr>
      </p:pic>
      <p:sp>
        <p:nvSpPr>
          <p:cNvPr id="8" name="Oval 7"/>
          <p:cNvSpPr/>
          <p:nvPr/>
        </p:nvSpPr>
        <p:spPr>
          <a:xfrm>
            <a:off x="5437414" y="1287122"/>
            <a:ext cx="114300"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160329" y="913197"/>
            <a:ext cx="780506" cy="7478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53</a:t>
            </a:r>
            <a:endParaRPr lang="en-US" sz="2800" b="1" dirty="0"/>
          </a:p>
        </p:txBody>
      </p:sp>
      <p:sp>
        <p:nvSpPr>
          <p:cNvPr id="12" name="Sun 11"/>
          <p:cNvSpPr/>
          <p:nvPr/>
        </p:nvSpPr>
        <p:spPr>
          <a:xfrm>
            <a:off x="8931728" y="2204357"/>
            <a:ext cx="1355271" cy="1355272"/>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n w="22225">
                  <a:solidFill>
                    <a:schemeClr val="accent2"/>
                  </a:solidFill>
                  <a:prstDash val="solid"/>
                </a:ln>
                <a:solidFill>
                  <a:schemeClr val="bg1"/>
                </a:solidFill>
              </a:rPr>
              <a:t>25</a:t>
            </a:r>
            <a:endParaRPr lang="en-US" sz="2400" b="1" dirty="0">
              <a:ln w="22225">
                <a:solidFill>
                  <a:schemeClr val="accent2"/>
                </a:solidFill>
                <a:prstDash val="solid"/>
              </a:ln>
              <a:solidFill>
                <a:schemeClr val="bg1"/>
              </a:solidFill>
            </a:endParaRPr>
          </a:p>
        </p:txBody>
      </p:sp>
      <p:sp>
        <p:nvSpPr>
          <p:cNvPr id="13" name="Regular Pentagon 12"/>
          <p:cNvSpPr/>
          <p:nvPr/>
        </p:nvSpPr>
        <p:spPr>
          <a:xfrm>
            <a:off x="9106443" y="4147457"/>
            <a:ext cx="1005840" cy="930729"/>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n w="22225">
                  <a:solidFill>
                    <a:schemeClr val="accent2"/>
                  </a:solidFill>
                  <a:prstDash val="solid"/>
                </a:ln>
                <a:solidFill>
                  <a:schemeClr val="accent2">
                    <a:lumMod val="40000"/>
                    <a:lumOff val="60000"/>
                  </a:schemeClr>
                </a:solidFill>
              </a:rPr>
              <a:t>5</a:t>
            </a:r>
            <a:endParaRPr lang="en-US" sz="3200" b="1" dirty="0">
              <a:ln w="22225">
                <a:solidFill>
                  <a:schemeClr val="accent2"/>
                </a:solidFill>
                <a:prstDash val="solid"/>
              </a:ln>
              <a:solidFill>
                <a:schemeClr val="accent2">
                  <a:lumMod val="40000"/>
                  <a:lumOff val="60000"/>
                </a:schemeClr>
              </a:solidFill>
            </a:endParaRPr>
          </a:p>
        </p:txBody>
      </p:sp>
      <p:sp>
        <p:nvSpPr>
          <p:cNvPr id="16" name="Oval 15"/>
          <p:cNvSpPr/>
          <p:nvPr/>
        </p:nvSpPr>
        <p:spPr>
          <a:xfrm>
            <a:off x="4578532" y="868680"/>
            <a:ext cx="1430382" cy="8368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81</a:t>
            </a:r>
            <a:endParaRPr lang="en-US" sz="3600" b="1" dirty="0"/>
          </a:p>
        </p:txBody>
      </p:sp>
      <p:sp>
        <p:nvSpPr>
          <p:cNvPr id="17" name="Rectangle 16"/>
          <p:cNvSpPr/>
          <p:nvPr/>
        </p:nvSpPr>
        <p:spPr>
          <a:xfrm>
            <a:off x="3624942" y="2967334"/>
            <a:ext cx="4689165" cy="461665"/>
          </a:xfrm>
          <a:prstGeom prst="rect">
            <a:avLst/>
          </a:prstGeom>
          <a:noFill/>
        </p:spPr>
        <p:txBody>
          <a:bodyPr wrap="square" lIns="91440" tIns="45720" rIns="91440" bIns="45720">
            <a:spAutoFit/>
          </a:bodyPr>
          <a:lstStyle/>
          <a:p>
            <a:pPr algn="ctr"/>
            <a:r>
              <a:rPr lang="en-US" sz="2400" b="1" dirty="0" smtClean="0">
                <a:ln w="6600">
                  <a:solidFill>
                    <a:schemeClr val="accent2"/>
                  </a:solidFill>
                  <a:prstDash val="solid"/>
                </a:ln>
                <a:solidFill>
                  <a:srgbClr val="FFFFFF"/>
                </a:solidFill>
                <a:effectLst>
                  <a:outerShdw dist="38100" dir="2700000" algn="tl" rotWithShape="0">
                    <a:schemeClr val="accent2"/>
                  </a:outerShdw>
                </a:effectLst>
              </a:rPr>
              <a:t>Individuals Served  in 2021</a:t>
            </a:r>
            <a:endParaRPr lang="en-US" sz="2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06404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RECREATION</a:t>
            </a:r>
            <a:br>
              <a:rPr lang="en-US" b="1" dirty="0" smtClean="0"/>
            </a:br>
            <a:r>
              <a:rPr lang="en-US" b="1" dirty="0" smtClean="0"/>
              <a:t>2021</a:t>
            </a:r>
            <a:endParaRPr lang="en-US" b="1" dirty="0"/>
          </a:p>
        </p:txBody>
      </p:sp>
      <p:sp>
        <p:nvSpPr>
          <p:cNvPr id="3" name="Content Placeholder 2"/>
          <p:cNvSpPr>
            <a:spLocks noGrp="1"/>
          </p:cNvSpPr>
          <p:nvPr>
            <p:ph sz="half" idx="1"/>
          </p:nvPr>
        </p:nvSpPr>
        <p:spPr>
          <a:solidFill>
            <a:srgbClr val="FFC000"/>
          </a:solidFill>
        </p:spPr>
        <p:txBody>
          <a:bodyPr>
            <a:normAutofit fontScale="85000" lnSpcReduction="20000"/>
          </a:bodyPr>
          <a:lstStyle/>
          <a:p>
            <a:pPr marL="0" indent="0">
              <a:buNone/>
            </a:pPr>
            <a:endParaRPr lang="en-US" sz="5400" b="1" u="sng" dirty="0" smtClean="0">
              <a:solidFill>
                <a:schemeClr val="bg1"/>
              </a:solidFill>
            </a:endParaRPr>
          </a:p>
          <a:p>
            <a:pPr marL="0" indent="0">
              <a:buNone/>
            </a:pPr>
            <a:r>
              <a:rPr lang="en-US" sz="5400" b="1" u="sng" dirty="0" smtClean="0">
                <a:solidFill>
                  <a:schemeClr val="bg1"/>
                </a:solidFill>
                <a:latin typeface="Algerian" panose="04020705040A02060702" pitchFamily="82" charset="0"/>
              </a:rPr>
              <a:t>62</a:t>
            </a:r>
            <a:r>
              <a:rPr lang="en-US" sz="1600" dirty="0" smtClean="0">
                <a:solidFill>
                  <a:schemeClr val="bg1"/>
                </a:solidFill>
              </a:rPr>
              <a:t> </a:t>
            </a:r>
            <a:r>
              <a:rPr lang="en-US" sz="1600" b="1" dirty="0" smtClean="0">
                <a:solidFill>
                  <a:schemeClr val="bg1"/>
                </a:solidFill>
              </a:rPr>
              <a:t>individuals participated in recreational/social gatherings.</a:t>
            </a:r>
          </a:p>
          <a:p>
            <a:pPr marL="0" indent="0">
              <a:buNone/>
            </a:pPr>
            <a:endParaRPr lang="en-US" sz="1600" b="1" dirty="0" smtClean="0">
              <a:solidFill>
                <a:schemeClr val="bg1"/>
              </a:solidFill>
            </a:endParaRPr>
          </a:p>
          <a:p>
            <a:pPr marL="0" indent="0">
              <a:buNone/>
            </a:pPr>
            <a:r>
              <a:rPr lang="en-US" sz="5400" b="1" u="sng" dirty="0" smtClean="0">
                <a:solidFill>
                  <a:schemeClr val="bg1"/>
                </a:solidFill>
                <a:latin typeface="Algerian" panose="04020705040A02060702" pitchFamily="82" charset="0"/>
              </a:rPr>
              <a:t>10</a:t>
            </a:r>
            <a:r>
              <a:rPr lang="en-US" sz="4000" dirty="0" smtClean="0">
                <a:solidFill>
                  <a:schemeClr val="bg1"/>
                </a:solidFill>
              </a:rPr>
              <a:t> </a:t>
            </a:r>
            <a:r>
              <a:rPr lang="en-US" sz="1600" b="1" dirty="0" smtClean="0">
                <a:solidFill>
                  <a:schemeClr val="bg1"/>
                </a:solidFill>
              </a:rPr>
              <a:t>individuals  regularly attended ART CLASSES.</a:t>
            </a:r>
          </a:p>
          <a:p>
            <a:endParaRPr lang="en-US" sz="1600" b="1" dirty="0" smtClean="0">
              <a:solidFill>
                <a:schemeClr val="bg1"/>
              </a:solidFill>
            </a:endParaRPr>
          </a:p>
          <a:p>
            <a:pPr marL="0" indent="0">
              <a:buNone/>
            </a:pPr>
            <a:r>
              <a:rPr lang="en-US" sz="5400" b="1" u="sng" dirty="0" smtClean="0">
                <a:solidFill>
                  <a:schemeClr val="bg1"/>
                </a:solidFill>
                <a:latin typeface="Algerian" panose="04020705040A02060702" pitchFamily="82" charset="0"/>
              </a:rPr>
              <a:t>12</a:t>
            </a:r>
            <a:r>
              <a:rPr lang="en-US" sz="5400" dirty="0" smtClean="0">
                <a:solidFill>
                  <a:schemeClr val="bg1"/>
                </a:solidFill>
              </a:rPr>
              <a:t> </a:t>
            </a:r>
            <a:r>
              <a:rPr lang="en-US" sz="1600" b="1" dirty="0" smtClean="0">
                <a:solidFill>
                  <a:schemeClr val="bg1"/>
                </a:solidFill>
              </a:rPr>
              <a:t>individuals returned in the fall to Aqua Aerobics at the </a:t>
            </a:r>
            <a:r>
              <a:rPr lang="en-US" sz="1600" b="1" dirty="0" err="1" smtClean="0">
                <a:solidFill>
                  <a:schemeClr val="bg1"/>
                </a:solidFill>
              </a:rPr>
              <a:t>DarienYMCA</a:t>
            </a:r>
            <a:r>
              <a:rPr lang="en-US" sz="1600" b="1" dirty="0" smtClean="0">
                <a:solidFill>
                  <a:schemeClr val="bg1"/>
                </a:solidFill>
              </a:rPr>
              <a:t>.</a:t>
            </a:r>
          </a:p>
          <a:p>
            <a:pPr marL="0" indent="0">
              <a:buNone/>
            </a:pPr>
            <a:endParaRPr lang="en-US" sz="1600" b="1" dirty="0" smtClean="0">
              <a:solidFill>
                <a:schemeClr val="bg1"/>
              </a:solidFill>
            </a:endParaRPr>
          </a:p>
          <a:p>
            <a:pPr marL="0" indent="0">
              <a:buNone/>
            </a:pPr>
            <a:r>
              <a:rPr lang="en-US" sz="5400" b="1" u="sng" dirty="0" smtClean="0">
                <a:solidFill>
                  <a:schemeClr val="bg1"/>
                </a:solidFill>
                <a:latin typeface="Algerian" panose="04020705040A02060702" pitchFamily="82" charset="0"/>
              </a:rPr>
              <a:t>50</a:t>
            </a:r>
            <a:r>
              <a:rPr lang="en-US" sz="5400" b="1" dirty="0" smtClean="0">
                <a:solidFill>
                  <a:schemeClr val="bg1"/>
                </a:solidFill>
              </a:rPr>
              <a:t> </a:t>
            </a:r>
            <a:r>
              <a:rPr lang="en-US" sz="1600" b="1" dirty="0" smtClean="0">
                <a:solidFill>
                  <a:schemeClr val="bg1"/>
                </a:solidFill>
              </a:rPr>
              <a:t>individuals attended both the Halloween and Holiday parties at the Knights of Columbus.</a:t>
            </a:r>
            <a:endParaRPr lang="en-US" sz="5400" b="1" u="sng" dirty="0" smtClean="0">
              <a:solidFill>
                <a:schemeClr val="bg1"/>
              </a:solidFill>
            </a:endParaRPr>
          </a:p>
          <a:p>
            <a:pPr marL="0" indent="0">
              <a:buNone/>
            </a:pPr>
            <a:endParaRPr lang="en-US" sz="1600" dirty="0">
              <a:solidFill>
                <a:schemeClr val="bg1"/>
              </a:solidFill>
            </a:endParaRPr>
          </a:p>
          <a:p>
            <a:pPr marL="0" indent="0">
              <a:buNone/>
            </a:pPr>
            <a:endParaRPr lang="en-US" sz="5400" dirty="0" smtClean="0">
              <a:solidFill>
                <a:schemeClr val="bg1"/>
              </a:solidFill>
            </a:endParaRP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462158" y="868680"/>
            <a:ext cx="3831318" cy="5120640"/>
          </a:xfrm>
        </p:spPr>
      </p:pic>
    </p:spTree>
    <p:extLst>
      <p:ext uri="{BB962C8B-B14F-4D97-AF65-F5344CB8AC3E}">
        <p14:creationId xmlns:p14="http://schemas.microsoft.com/office/powerpoint/2010/main" val="22034879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Our</a:t>
            </a:r>
            <a:br>
              <a:rPr lang="en-US" b="1" dirty="0" smtClean="0"/>
            </a:br>
            <a:r>
              <a:rPr lang="en-US" b="1" dirty="0" smtClean="0"/>
              <a:t>Dedicated </a:t>
            </a:r>
            <a:br>
              <a:rPr lang="en-US" b="1" dirty="0" smtClean="0"/>
            </a:br>
            <a:r>
              <a:rPr lang="en-US" b="1" dirty="0" smtClean="0"/>
              <a:t>Staff</a:t>
            </a:r>
            <a:endParaRPr lang="en-US" b="1"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347356" y="1355271"/>
            <a:ext cx="4385853" cy="3673929"/>
          </a:xfrm>
        </p:spPr>
      </p:pic>
      <p:sp>
        <p:nvSpPr>
          <p:cNvPr id="4" name="Content Placeholder 3"/>
          <p:cNvSpPr>
            <a:spLocks noGrp="1"/>
          </p:cNvSpPr>
          <p:nvPr>
            <p:ph sz="half" idx="2"/>
          </p:nvPr>
        </p:nvSpPr>
        <p:spPr>
          <a:xfrm>
            <a:off x="7667897" y="864108"/>
            <a:ext cx="3474720" cy="5120640"/>
          </a:xfrm>
          <a:solidFill>
            <a:srgbClr val="FFC000"/>
          </a:solidFill>
        </p:spPr>
        <p:txBody>
          <a:bodyPr>
            <a:normAutofit fontScale="25000" lnSpcReduction="20000"/>
          </a:bodyPr>
          <a:lstStyle/>
          <a:p>
            <a:pPr marL="0" indent="0" algn="r">
              <a:buNone/>
            </a:pPr>
            <a:endParaRPr lang="en-US" dirty="0" smtClean="0">
              <a:solidFill>
                <a:srgbClr val="0070C0"/>
              </a:solidFill>
            </a:endParaRPr>
          </a:p>
          <a:p>
            <a:pPr marL="0" indent="0" algn="r">
              <a:buNone/>
            </a:pPr>
            <a:endParaRPr lang="en-US" dirty="0">
              <a:solidFill>
                <a:srgbClr val="0070C0"/>
              </a:solidFill>
            </a:endParaRPr>
          </a:p>
          <a:p>
            <a:pPr marL="0" indent="0" algn="r">
              <a:buNone/>
            </a:pPr>
            <a:r>
              <a:rPr lang="en-US" sz="6400" dirty="0" smtClean="0">
                <a:solidFill>
                  <a:srgbClr val="0070C0"/>
                </a:solidFill>
              </a:rPr>
              <a:t>New Hires in 2021!</a:t>
            </a:r>
          </a:p>
          <a:p>
            <a:pPr marL="0" indent="0" algn="r">
              <a:buNone/>
            </a:pPr>
            <a:endParaRPr lang="en-US" sz="6400" dirty="0">
              <a:solidFill>
                <a:srgbClr val="0070C0"/>
              </a:solidFill>
            </a:endParaRPr>
          </a:p>
          <a:p>
            <a:pPr marL="0" indent="0" algn="r">
              <a:buNone/>
            </a:pPr>
            <a:endParaRPr lang="en-US" sz="6400" dirty="0">
              <a:solidFill>
                <a:srgbClr val="0070C0"/>
              </a:solidFill>
            </a:endParaRPr>
          </a:p>
          <a:p>
            <a:pPr marL="0" indent="0" algn="r">
              <a:buNone/>
            </a:pPr>
            <a:endParaRPr lang="en-US" sz="6400" dirty="0" smtClean="0">
              <a:solidFill>
                <a:srgbClr val="0070C0"/>
              </a:solidFill>
            </a:endParaRPr>
          </a:p>
          <a:p>
            <a:pPr marL="0" indent="0" algn="r">
              <a:buNone/>
            </a:pPr>
            <a:endParaRPr lang="en-US" sz="6400" dirty="0" smtClean="0">
              <a:solidFill>
                <a:srgbClr val="0070C0"/>
              </a:solidFill>
            </a:endParaRPr>
          </a:p>
          <a:p>
            <a:pPr marL="0" indent="0" algn="r">
              <a:buNone/>
            </a:pPr>
            <a:r>
              <a:rPr lang="en-US" sz="6400" dirty="0" smtClean="0">
                <a:solidFill>
                  <a:srgbClr val="0070C0"/>
                </a:solidFill>
              </a:rPr>
              <a:t>Staff completed training to become an in-house PMT Instructor</a:t>
            </a:r>
          </a:p>
          <a:p>
            <a:pPr marL="0" indent="0" algn="r">
              <a:buNone/>
            </a:pPr>
            <a:endParaRPr lang="en-US" sz="6400" dirty="0">
              <a:solidFill>
                <a:srgbClr val="0070C0"/>
              </a:solidFill>
            </a:endParaRPr>
          </a:p>
          <a:p>
            <a:pPr marL="0" indent="0" algn="r">
              <a:buNone/>
            </a:pPr>
            <a:endParaRPr lang="en-US" sz="6400" dirty="0" smtClean="0">
              <a:solidFill>
                <a:srgbClr val="0070C0"/>
              </a:solidFill>
            </a:endParaRPr>
          </a:p>
          <a:p>
            <a:pPr marL="0" indent="0" algn="r">
              <a:buNone/>
            </a:pPr>
            <a:endParaRPr lang="en-US" sz="6400" dirty="0" smtClean="0">
              <a:solidFill>
                <a:srgbClr val="0070C0"/>
              </a:solidFill>
            </a:endParaRPr>
          </a:p>
          <a:p>
            <a:pPr marL="0" indent="0" algn="r">
              <a:buNone/>
            </a:pPr>
            <a:endParaRPr lang="en-US" sz="6400" dirty="0">
              <a:solidFill>
                <a:srgbClr val="0070C0"/>
              </a:solidFill>
            </a:endParaRPr>
          </a:p>
          <a:p>
            <a:pPr marL="0" indent="0" algn="r">
              <a:buNone/>
            </a:pPr>
            <a:r>
              <a:rPr lang="en-US" sz="6400" dirty="0" smtClean="0">
                <a:solidFill>
                  <a:srgbClr val="0070C0"/>
                </a:solidFill>
              </a:rPr>
              <a:t>In-house trainings attended in Positive Behavioral Supports, Abuse &amp; Neglect Prevention, PMT, CPR</a:t>
            </a:r>
            <a:r>
              <a:rPr lang="en-US" sz="6400" smtClean="0">
                <a:solidFill>
                  <a:srgbClr val="0070C0"/>
                </a:solidFill>
              </a:rPr>
              <a:t>, and Medical </a:t>
            </a:r>
            <a:r>
              <a:rPr lang="en-US" sz="6400" dirty="0" smtClean="0">
                <a:solidFill>
                  <a:srgbClr val="0070C0"/>
                </a:solidFill>
              </a:rPr>
              <a:t>In-Service and Alzheimer’s and Dementia</a:t>
            </a:r>
            <a:endParaRPr lang="en-US" sz="6400" dirty="0">
              <a:solidFill>
                <a:srgbClr val="0070C0"/>
              </a:solidFill>
            </a:endParaRPr>
          </a:p>
          <a:p>
            <a:pPr marL="0" indent="0" algn="r">
              <a:buNone/>
            </a:pPr>
            <a:endParaRPr lang="en-US" dirty="0" smtClean="0">
              <a:solidFill>
                <a:srgbClr val="0070C0"/>
              </a:solidFill>
            </a:endParaRPr>
          </a:p>
        </p:txBody>
      </p:sp>
      <p:sp>
        <p:nvSpPr>
          <p:cNvPr id="6" name="5-Point Star 5"/>
          <p:cNvSpPr/>
          <p:nvPr/>
        </p:nvSpPr>
        <p:spPr>
          <a:xfrm>
            <a:off x="7772400" y="996042"/>
            <a:ext cx="1632858" cy="15675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14</a:t>
            </a:r>
            <a:endParaRPr lang="en-US" sz="3200" b="1" dirty="0"/>
          </a:p>
        </p:txBody>
      </p:sp>
      <p:sp>
        <p:nvSpPr>
          <p:cNvPr id="7" name="Oval 6"/>
          <p:cNvSpPr/>
          <p:nvPr/>
        </p:nvSpPr>
        <p:spPr>
          <a:xfrm flipH="1">
            <a:off x="9552213" y="2090057"/>
            <a:ext cx="947057" cy="800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t>1</a:t>
            </a:r>
            <a:endParaRPr lang="en-US" sz="6000" b="1" dirty="0"/>
          </a:p>
        </p:txBody>
      </p:sp>
      <p:sp>
        <p:nvSpPr>
          <p:cNvPr id="8" name="Rectangle 7"/>
          <p:cNvSpPr/>
          <p:nvPr/>
        </p:nvSpPr>
        <p:spPr>
          <a:xfrm>
            <a:off x="8376557" y="3543300"/>
            <a:ext cx="1894114" cy="1028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smtClean="0"/>
              <a:t>40</a:t>
            </a:r>
            <a:endParaRPr lang="en-US" sz="6600" b="1" dirty="0"/>
          </a:p>
        </p:txBody>
      </p:sp>
    </p:spTree>
    <p:extLst>
      <p:ext uri="{BB962C8B-B14F-4D97-AF65-F5344CB8AC3E}">
        <p14:creationId xmlns:p14="http://schemas.microsoft.com/office/powerpoint/2010/main" val="3544144037"/>
      </p:ext>
    </p:extLst>
  </p:cSld>
  <p:clrMapOvr>
    <a:masterClrMapping/>
  </p:clrMapOvr>
  <p:timing>
    <p:tnLst>
      <p:par>
        <p:cTn id="1" dur="indefinite" restart="never" nodeType="tmRoot"/>
      </p:par>
    </p:tnLst>
  </p:timing>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emplate>TM03457475[[fn=Frame]]</Template>
  <TotalTime>376</TotalTime>
  <Words>314</Words>
  <Application>Microsoft Office PowerPoint</Application>
  <PresentationFormat>Widescreen</PresentationFormat>
  <Paragraphs>73</Paragraphs>
  <Slides>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Algerian</vt:lpstr>
      <vt:lpstr>Corbel</vt:lpstr>
      <vt:lpstr>Wingdings 2</vt:lpstr>
      <vt:lpstr>Frame</vt:lpstr>
      <vt:lpstr>2021 BY THE NUMBERS www.arict.org  </vt:lpstr>
      <vt:lpstr>    THE  HEALTH AND SAFETY of those we serve     </vt:lpstr>
      <vt:lpstr>THE COMFORTS OF HOME …And enjoyment of getting out and about again!   Residential Services </vt:lpstr>
      <vt:lpstr>   DAY SERVICES Friends, fun, skills, crafts, computer labs, Job Training, Educational projects, trips to the library, walks in the park, cooking classes, Zumba….   ARI’s Day Services returned to full operations on June 7, 2021. Prior to that Zoom activities were offered to individuals living in the CLAs or at home with family.   </vt:lpstr>
      <vt:lpstr>RECREATION 2021</vt:lpstr>
      <vt:lpstr>Our Dedicated  Staff</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BY THE NUMBERS</dc:title>
  <dc:creator>Maloney, Grace</dc:creator>
  <cp:lastModifiedBy>Gasparino, Gerard</cp:lastModifiedBy>
  <cp:revision>44</cp:revision>
  <dcterms:created xsi:type="dcterms:W3CDTF">2021-12-10T14:24:17Z</dcterms:created>
  <dcterms:modified xsi:type="dcterms:W3CDTF">2021-12-15T13:46:25Z</dcterms:modified>
</cp:coreProperties>
</file>